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5" r:id="rId4"/>
    <p:sldId id="267" r:id="rId5"/>
    <p:sldId id="268" r:id="rId6"/>
    <p:sldId id="273" r:id="rId7"/>
    <p:sldId id="26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747"/>
  </p:normalViewPr>
  <p:slideViewPr>
    <p:cSldViewPr>
      <p:cViewPr>
        <p:scale>
          <a:sx n="80" d="100"/>
          <a:sy n="80" d="100"/>
        </p:scale>
        <p:origin x="1104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76B5-4C4F-41E1-8ABD-EE2D0510BEFD}" type="datetimeFigureOut">
              <a:rPr lang="el-GR" smtClean="0"/>
              <a:pPr/>
              <a:t>9/2/18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C83B-4E92-4E05-8B02-CE656E6A80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6899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116632"/>
            <a:ext cx="342290" cy="343778"/>
          </a:xfrm>
          <a:prstGeom prst="rect">
            <a:avLst/>
          </a:prstGeom>
          <a:noFill/>
        </p:spPr>
      </p:pic>
      <p:sp>
        <p:nvSpPr>
          <p:cNvPr id="8" name="7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8 - Εικόνα" descr="BIRD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80528" y="332656"/>
            <a:ext cx="3024082" cy="3022555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2286000" y="297561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spc="100" dirty="0" smtClean="0">
                <a:solidFill>
                  <a:schemeClr val="bg1"/>
                </a:solidFill>
                <a:latin typeface="Century Gothic" pitchFamily="34" charset="0"/>
              </a:rPr>
              <a:t>ΤΟ ΝΕΟ ΚΡΑΤΟΣ ΚΟΙΝΩΝΙΚΗΣ ΠΡΟΣΤΑΣΙΑΣ  </a:t>
            </a:r>
          </a:p>
          <a:p>
            <a:pPr algn="ctr">
              <a:lnSpc>
                <a:spcPct val="150000"/>
              </a:lnSpc>
            </a:pPr>
            <a:r>
              <a:rPr lang="el-GR" sz="2400" b="1" spc="100" dirty="0" smtClean="0">
                <a:solidFill>
                  <a:schemeClr val="bg1"/>
                </a:solidFill>
                <a:latin typeface="Century Gothic" pitchFamily="34" charset="0"/>
              </a:rPr>
              <a:t> ΣΤΗΝ ΕΛΛΑΔΑ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2123728" y="2780928"/>
            <a:ext cx="4896544" cy="20882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6899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116632"/>
            <a:ext cx="342290" cy="343778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0" y="692697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ΤΑ ΧΑΡΑΚΤΗΡΙΣΤΙΚΑ ΤΟΥ ΠΡΟΝΟΙΑΚΟΥ ΚΡΑΤΟΥΣ </a:t>
            </a:r>
          </a:p>
          <a:p>
            <a:pPr algn="ctr">
              <a:lnSpc>
                <a:spcPct val="150000"/>
              </a:lnSpc>
            </a:pPr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 ΣΤΗΝ ΕΛΛΑΔΑ</a:t>
            </a:r>
          </a:p>
          <a:p>
            <a:pPr algn="ctr">
              <a:lnSpc>
                <a:spcPct val="150000"/>
              </a:lnSpc>
            </a:pPr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l-GR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" name="8 - Εικόνα" descr="BIRD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496" y="548680"/>
            <a:ext cx="1080665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- TextBox"/>
          <p:cNvSpPr txBox="1"/>
          <p:nvPr/>
        </p:nvSpPr>
        <p:spPr>
          <a:xfrm>
            <a:off x="179512" y="1844824"/>
            <a:ext cx="8784976" cy="593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-</a:t>
            </a: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 Χαμηλός προϋπολογισμός για την Κοινωνική Προστασία 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 Ελλάδα : 2,2% του ΑΕΠ                                                 Ε</a:t>
            </a:r>
            <a:r>
              <a:rPr lang="en-US" sz="1600" dirty="0" smtClean="0">
                <a:solidFill>
                  <a:schemeClr val="bg1"/>
                </a:solidFill>
                <a:latin typeface="Century Gothic" pitchFamily="34" charset="0"/>
              </a:rPr>
              <a:t>U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l-GR" sz="1600" dirty="0" err="1" smtClean="0">
                <a:solidFill>
                  <a:schemeClr val="bg1"/>
                </a:solidFill>
                <a:latin typeface="Century Gothic" pitchFamily="34" charset="0"/>
              </a:rPr>
              <a:t>μ.ο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. 4,1%</a:t>
            </a:r>
          </a:p>
          <a:p>
            <a:pPr algn="ctr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 Ελλάδα : 0,4% του ΑΕΠ (οικογενειακά επιδόματα)    </a:t>
            </a:r>
            <a:r>
              <a:rPr lang="en-US" sz="1600" dirty="0" smtClean="0">
                <a:solidFill>
                  <a:schemeClr val="bg1"/>
                </a:solidFill>
                <a:latin typeface="Century Gothic" pitchFamily="34" charset="0"/>
              </a:rPr>
              <a:t>EU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l-GR" sz="1600" dirty="0" err="1" smtClean="0">
                <a:solidFill>
                  <a:schemeClr val="bg1"/>
                </a:solidFill>
                <a:latin typeface="Century Gothic" pitchFamily="34" charset="0"/>
              </a:rPr>
              <a:t>μ.ο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  <a:r>
              <a:rPr lang="el-GR" sz="1600" baseline="-25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Century Gothic" pitchFamily="34" charset="0"/>
              </a:rPr>
              <a:t>2,1%</a:t>
            </a:r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105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(πηγή: 2</a:t>
            </a:r>
            <a:r>
              <a:rPr lang="el-GR" sz="1050" baseline="300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η</a:t>
            </a:r>
            <a:r>
              <a:rPr lang="el-GR" sz="105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Έκθεση της Επισκόπησης της Κοινωνικής Πρόνοιας (</a:t>
            </a:r>
            <a:r>
              <a:rPr lang="en-US" sz="105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SWR), 2016)</a:t>
            </a:r>
            <a:endParaRPr lang="el-GR" sz="105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el-GR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Ανυπαρξία συγκροτημένου Κράτους Πρόνοιας </a:t>
            </a:r>
            <a:endParaRPr lang="en-US" sz="16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 Η Κοινωνική Προστασία δομείται σε : </a:t>
            </a:r>
          </a:p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α) Πολυάριθμα ιδρύματα, ΝΠΔΔ, ΝΠΙΔ, ΜΚΟ – χωρίς καταγραφή και ενιαίες </a:t>
            </a:r>
          </a:p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αρχές λειτουργίας </a:t>
            </a:r>
          </a:p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β) Πολυάριθμα επιδόματα και προγράμματα που δίνονται</a:t>
            </a:r>
          </a:p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 από πολυάριθμους φορείς 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  Δεν υπάρχει δίχτυ ασφαλείας για τους φτωχούς 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  Γραφειοκρατία</a:t>
            </a: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, Πελατειακές σχέσεις, Διαφθορά</a:t>
            </a:r>
          </a:p>
          <a:p>
            <a:pPr algn="ctr"/>
            <a:endParaRPr lang="el-GR" sz="1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7 - Εικόνα" descr="BIR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48680"/>
            <a:ext cx="1080665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- TextBox"/>
          <p:cNvSpPr txBox="1"/>
          <p:nvPr/>
        </p:nvSpPr>
        <p:spPr>
          <a:xfrm>
            <a:off x="467544" y="468391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entury Gothic" pitchFamily="34" charset="0"/>
              </a:rPr>
              <a:t>Παιδική Φτώχεια</a:t>
            </a:r>
            <a:endParaRPr lang="el-GR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275856" y="2100918"/>
            <a:ext cx="56166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Μείωση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25%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του ΑΕΠ 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539552" y="230765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entury Gothic" pitchFamily="34" charset="0"/>
              </a:rPr>
              <a:t>Φτώχεια</a:t>
            </a:r>
            <a:endParaRPr lang="el-GR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67544" y="309973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entury Gothic" pitchFamily="34" charset="0"/>
              </a:rPr>
              <a:t>Ανεργία</a:t>
            </a:r>
            <a:endParaRPr lang="el-GR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67544" y="2965014"/>
            <a:ext cx="2088232" cy="6480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447905" y="5341278"/>
            <a:ext cx="2107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Κίνδυνος Φτώχειας και  Κοινωνικού Αποκλεισμού</a:t>
            </a:r>
            <a:endParaRPr lang="el-GR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14 - Δεξιό βέλος"/>
          <p:cNvSpPr/>
          <p:nvPr/>
        </p:nvSpPr>
        <p:spPr>
          <a:xfrm>
            <a:off x="2771800" y="2316942"/>
            <a:ext cx="504056" cy="2160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3347864" y="5229200"/>
            <a:ext cx="561662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Πληθυσμός σε Κίνδυνο Φτώχειας και Κοινωνικού Αποκλεισμού από 2.900.000 σε 3.900.000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- 36 %</a:t>
            </a:r>
          </a:p>
          <a:p>
            <a:pPr>
              <a:lnSpc>
                <a:spcPct val="150000"/>
              </a:lnSpc>
            </a:pPr>
            <a:r>
              <a:rPr lang="el-GR" sz="11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(πηγή : ΕΛΣΤΑΤ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2008)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539552" y="166073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spc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2015</a:t>
            </a:r>
            <a:endParaRPr lang="el-GR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67544" y="2172926"/>
            <a:ext cx="2088232" cy="6480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467544" y="3757102"/>
            <a:ext cx="2088232" cy="6480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467544" y="372749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entury Gothic" pitchFamily="34" charset="0"/>
              </a:rPr>
              <a:t>Ανεργία στους Νέους</a:t>
            </a:r>
            <a:endParaRPr lang="el-GR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467544" y="4549190"/>
            <a:ext cx="2088232" cy="6480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467544" y="5341278"/>
            <a:ext cx="2088232" cy="8960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TextBox"/>
          <p:cNvSpPr txBox="1"/>
          <p:nvPr/>
        </p:nvSpPr>
        <p:spPr>
          <a:xfrm>
            <a:off x="3347864" y="2991723"/>
            <a:ext cx="56166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chemeClr val="bg1"/>
                </a:solidFill>
                <a:latin typeface="Century Gothic" pitchFamily="34" charset="0"/>
              </a:rPr>
              <a:t>Ανεργία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27% 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3347864" y="4365104"/>
            <a:ext cx="5616624" cy="558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Παιδική Φτώχεια και Υλική Αποστέρηση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36%</a:t>
            </a:r>
            <a:endParaRPr lang="el-GR" sz="20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5" name="24 - Δεξιό βέλος"/>
          <p:cNvSpPr/>
          <p:nvPr/>
        </p:nvSpPr>
        <p:spPr>
          <a:xfrm>
            <a:off x="2771800" y="3181038"/>
            <a:ext cx="504056" cy="2160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Δεξιό βέλος"/>
          <p:cNvSpPr/>
          <p:nvPr/>
        </p:nvSpPr>
        <p:spPr>
          <a:xfrm>
            <a:off x="2771800" y="4653136"/>
            <a:ext cx="504056" cy="2160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Δεξιό βέλος"/>
          <p:cNvSpPr/>
          <p:nvPr/>
        </p:nvSpPr>
        <p:spPr>
          <a:xfrm>
            <a:off x="2771800" y="3973126"/>
            <a:ext cx="504056" cy="2160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Δεξιό βέλος"/>
          <p:cNvSpPr/>
          <p:nvPr/>
        </p:nvSpPr>
        <p:spPr>
          <a:xfrm>
            <a:off x="2771800" y="5485294"/>
            <a:ext cx="504056" cy="2160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3347864" y="3757102"/>
            <a:ext cx="56166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Ανεργία Νέων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52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% </a:t>
            </a:r>
          </a:p>
        </p:txBody>
      </p:sp>
      <p:pic>
        <p:nvPicPr>
          <p:cNvPr id="31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45334" y="116632"/>
            <a:ext cx="342290" cy="343778"/>
          </a:xfrm>
          <a:prstGeom prst="rect">
            <a:avLst/>
          </a:prstGeom>
          <a:noFill/>
        </p:spPr>
      </p:pic>
      <p:sp>
        <p:nvSpPr>
          <p:cNvPr id="32" name="31 - TextBox"/>
          <p:cNvSpPr txBox="1"/>
          <p:nvPr/>
        </p:nvSpPr>
        <p:spPr>
          <a:xfrm>
            <a:off x="1403648" y="838453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ΟΤΑΝ  ΞΕΣΠΑ  Η  ΚΡΙΣΗ  ΤΟ  ΗΔΗ  ΑΝΥΠΑΡΚΤΟ  ΠΡΟΝΟΙΑΚΟ ΣΥΣΤΗΜΑ ΚΑΤΑΡΡΕΕΙ   </a:t>
            </a:r>
            <a:endParaRPr lang="el-GR" b="1" spc="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57782"/>
            <a:ext cx="9179496" cy="68002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latin typeface="Century Gothic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016" y="0"/>
            <a:ext cx="9179496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116632"/>
            <a:ext cx="342290" cy="343778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755576" y="7647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2015 </a:t>
            </a:r>
            <a:r>
              <a:rPr lang="en-US" b="1" spc="100" dirty="0" smtClean="0">
                <a:solidFill>
                  <a:schemeClr val="bg1"/>
                </a:solidFill>
                <a:latin typeface="Century Gothic" pitchFamily="34" charset="0"/>
              </a:rPr>
              <a:t>&amp;</a:t>
            </a:r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 2016 </a:t>
            </a:r>
            <a:r>
              <a:rPr lang="en-US" b="1" spc="100" dirty="0" smtClean="0">
                <a:solidFill>
                  <a:schemeClr val="bg1"/>
                </a:solidFill>
                <a:latin typeface="Century Gothic" pitchFamily="34" charset="0"/>
              </a:rPr>
              <a:t>: </a:t>
            </a:r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ΑΝΑΧΑΙΤΙΣΗ ΤΗΣ ΑΝΘΡΩΠΙΣΤΙΚΗΣ ΚΡΙΣΗΣ</a:t>
            </a:r>
            <a:r>
              <a:rPr lang="en-US" b="1" spc="1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endParaRPr lang="el-GR" b="1" spc="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" name="8 - Εικόνα" descr="BIRD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20688"/>
            <a:ext cx="786795" cy="786398"/>
          </a:xfrm>
          <a:prstGeom prst="rect">
            <a:avLst/>
          </a:prstGeom>
        </p:spPr>
      </p:pic>
      <p:pic>
        <p:nvPicPr>
          <p:cNvPr id="10" name="9 - Εικόνα" descr="ca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8082" y="1772817"/>
            <a:ext cx="1665223" cy="977162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-2196752" y="404664"/>
            <a:ext cx="187220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395536" y="1249596"/>
            <a:ext cx="2160239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b="1" dirty="0" smtClean="0">
              <a:latin typeface="Century Gothic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 Αντιμετώπιση  της  Ανθρωπιστικής  Κρίσης </a:t>
            </a:r>
          </a:p>
          <a:p>
            <a:pPr algn="ctr"/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(ν. 4320/2015):</a:t>
            </a:r>
            <a:endParaRPr lang="el-GR" sz="1200" dirty="0" smtClean="0">
              <a:latin typeface="Century Gothic" pitchFamily="34" charset="0"/>
            </a:endParaRPr>
          </a:p>
          <a:p>
            <a:pPr algn="ctr"/>
            <a:r>
              <a:rPr lang="el-GR" sz="1400" b="1" dirty="0" smtClean="0">
                <a:latin typeface="Century Gothic" pitchFamily="34" charset="0"/>
              </a:rPr>
              <a:t>3 </a:t>
            </a:r>
            <a:r>
              <a:rPr lang="el-GR" sz="1400" dirty="0" smtClean="0">
                <a:latin typeface="Century Gothic" pitchFamily="34" charset="0"/>
              </a:rPr>
              <a:t>μέτρα για</a:t>
            </a:r>
            <a:r>
              <a:rPr lang="el-GR" sz="1400" b="1" dirty="0" smtClean="0">
                <a:latin typeface="Century Gothic" pitchFamily="34" charset="0"/>
              </a:rPr>
              <a:t> 400.000 </a:t>
            </a:r>
          </a:p>
          <a:p>
            <a:pPr algn="ctr"/>
            <a:r>
              <a:rPr lang="el-GR" sz="1400" dirty="0" smtClean="0">
                <a:latin typeface="Century Gothic" pitchFamily="34" charset="0"/>
              </a:rPr>
              <a:t>ωφελούμενους </a:t>
            </a:r>
            <a:endParaRPr lang="el-GR" sz="1400" dirty="0">
              <a:latin typeface="Century Gothic" pitchFamily="34" charset="0"/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2771800" y="1609636"/>
            <a:ext cx="0" cy="151216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flipH="1">
            <a:off x="2771800" y="2348880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flipH="1">
            <a:off x="2771800" y="1609636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flipH="1">
            <a:off x="2771800" y="3121804"/>
            <a:ext cx="1356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2915816" y="1484784"/>
            <a:ext cx="410445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1.  Προπληρωμένη  τραπεζική κάρτα σίτισης</a:t>
            </a: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  (70,00 – 220,00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€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ανά νοικοκυριό)</a:t>
            </a:r>
          </a:p>
          <a:p>
            <a:pPr>
              <a:lnSpc>
                <a:spcPct val="150000"/>
              </a:lnSpc>
            </a:pPr>
            <a:endParaRPr lang="el-GR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l-GR" dirty="0"/>
          </a:p>
        </p:txBody>
      </p:sp>
      <p:sp>
        <p:nvSpPr>
          <p:cNvPr id="58" name="57 - TextBox"/>
          <p:cNvSpPr txBox="1"/>
          <p:nvPr/>
        </p:nvSpPr>
        <p:spPr>
          <a:xfrm>
            <a:off x="6959343" y="2791962"/>
            <a:ext cx="186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καινοτομία</a:t>
            </a:r>
            <a:endParaRPr lang="el-GR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6959343" y="1628801"/>
            <a:ext cx="1861130" cy="144016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2" name="61 - Ευθύγραμμο βέλος σύνδεσης"/>
          <p:cNvCxnSpPr/>
          <p:nvPr/>
        </p:nvCxnSpPr>
        <p:spPr>
          <a:xfrm>
            <a:off x="2987824" y="2060848"/>
            <a:ext cx="38884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Ορθογώνιο"/>
          <p:cNvSpPr/>
          <p:nvPr/>
        </p:nvSpPr>
        <p:spPr>
          <a:xfrm>
            <a:off x="395535" y="3789040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l-GR" sz="1400" b="1" dirty="0" smtClean="0">
                <a:latin typeface="Century Gothic" pitchFamily="34" charset="0"/>
              </a:rPr>
              <a:t> Δωρεάν   Σχολικά        Γεύματα </a:t>
            </a:r>
            <a:r>
              <a:rPr lang="el-GR" sz="1400" dirty="0" smtClean="0">
                <a:latin typeface="Century Gothic" pitchFamily="34" charset="0"/>
              </a:rPr>
              <a:t>: </a:t>
            </a:r>
            <a:endParaRPr lang="el-GR" sz="1400" dirty="0">
              <a:latin typeface="Century Gothic" pitchFamily="34" charset="0"/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323527" y="4797152"/>
            <a:ext cx="22322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l-GR" sz="1400" b="1" dirty="0" smtClean="0">
                <a:latin typeface="Century Gothic" pitchFamily="34" charset="0"/>
              </a:rPr>
              <a:t> Δωρεάν Πρόσβαση στην Υγεία</a:t>
            </a:r>
          </a:p>
        </p:txBody>
      </p:sp>
      <p:sp>
        <p:nvSpPr>
          <p:cNvPr id="79" name="78 - Ορθογώνιο"/>
          <p:cNvSpPr/>
          <p:nvPr/>
        </p:nvSpPr>
        <p:spPr>
          <a:xfrm>
            <a:off x="323528" y="5733256"/>
            <a:ext cx="23042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l-GR" sz="1400" b="1" dirty="0" smtClean="0">
                <a:latin typeface="Century Gothic" pitchFamily="34" charset="0"/>
              </a:rPr>
              <a:t> Δωρεάν μετακίνηση </a:t>
            </a:r>
          </a:p>
          <a:p>
            <a:pPr algn="ctr"/>
            <a:r>
              <a:rPr lang="el-GR" sz="1400" b="1" dirty="0" smtClean="0">
                <a:latin typeface="Century Gothic" pitchFamily="34" charset="0"/>
              </a:rPr>
              <a:t>Ανέργων </a:t>
            </a:r>
            <a:endParaRPr lang="el-GR" sz="1400" b="1" dirty="0">
              <a:latin typeface="Century Gothic" pitchFamily="34" charset="0"/>
            </a:endParaRPr>
          </a:p>
        </p:txBody>
      </p:sp>
      <p:cxnSp>
        <p:nvCxnSpPr>
          <p:cNvPr id="89" name="88 - Ευθεία γραμμή σύνδεσης"/>
          <p:cNvCxnSpPr/>
          <p:nvPr/>
        </p:nvCxnSpPr>
        <p:spPr>
          <a:xfrm flipH="1">
            <a:off x="2771800" y="4077072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915816" y="3699029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Για </a:t>
            </a:r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όλους τους μαθητές Δημοτικών Σχολείων</a:t>
            </a:r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, που ζουν σε περιοχές που 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“</a:t>
            </a:r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χτυπήθηκαν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” </a:t>
            </a:r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από την Κρίση </a:t>
            </a:r>
          </a:p>
        </p:txBody>
      </p:sp>
      <p:sp>
        <p:nvSpPr>
          <p:cNvPr id="36" name="35 - Ορθογώνιο"/>
          <p:cNvSpPr/>
          <p:nvPr/>
        </p:nvSpPr>
        <p:spPr>
          <a:xfrm>
            <a:off x="395535" y="1609636"/>
            <a:ext cx="2160240" cy="1512168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Ορθογώνιο"/>
          <p:cNvSpPr/>
          <p:nvPr/>
        </p:nvSpPr>
        <p:spPr>
          <a:xfrm>
            <a:off x="395536" y="3645023"/>
            <a:ext cx="2160240" cy="922947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TextBox"/>
          <p:cNvSpPr txBox="1"/>
          <p:nvPr/>
        </p:nvSpPr>
        <p:spPr>
          <a:xfrm>
            <a:off x="2915816" y="290578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3.  Επιδότηση ενοικίου </a:t>
            </a:r>
          </a:p>
          <a:p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(70,00 – 220,00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€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 ανά οικογένεια)</a:t>
            </a:r>
            <a:endParaRPr lang="el-GR" sz="12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2915816" y="2183781"/>
            <a:ext cx="50405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2. Δωρεάν ηλεκτρικό ρεύμα</a:t>
            </a:r>
          </a:p>
          <a:p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(300 </a:t>
            </a:r>
            <a:r>
              <a:rPr lang="en-US" sz="1200" dirty="0" smtClean="0">
                <a:solidFill>
                  <a:schemeClr val="bg1"/>
                </a:solidFill>
                <a:latin typeface="Century Gothic" pitchFamily="34" charset="0"/>
              </a:rPr>
              <a:t>kW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entury Gothic" pitchFamily="34" charset="0"/>
              </a:rPr>
              <a:t>/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 μήνα)</a:t>
            </a:r>
          </a:p>
          <a:p>
            <a:pPr>
              <a:lnSpc>
                <a:spcPct val="150000"/>
              </a:lnSpc>
            </a:pPr>
            <a:endParaRPr lang="el-GR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95536" y="4797152"/>
            <a:ext cx="2160240" cy="720080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Ορθογώνιο"/>
          <p:cNvSpPr/>
          <p:nvPr/>
        </p:nvSpPr>
        <p:spPr>
          <a:xfrm>
            <a:off x="395535" y="5733256"/>
            <a:ext cx="2160240" cy="648072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TextBox"/>
          <p:cNvSpPr txBox="1"/>
          <p:nvPr/>
        </p:nvSpPr>
        <p:spPr>
          <a:xfrm>
            <a:off x="2915816" y="48499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2.500.000</a:t>
            </a:r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Ανασφάλιστων πολιτών στο Δημόσιο Σύστημα Υγείας</a:t>
            </a:r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  (ν.4368/2016)</a:t>
            </a: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flipH="1">
            <a:off x="2771800" y="5138028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51 - Εικόνα" descr="sxol gevma Β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646263"/>
              </a:clrFrom>
              <a:clrTo>
                <a:srgbClr val="64626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68573" y="3573016"/>
            <a:ext cx="2095915" cy="1224136"/>
          </a:xfrm>
          <a:prstGeom prst="rect">
            <a:avLst/>
          </a:prstGeom>
        </p:spPr>
      </p:pic>
      <p:cxnSp>
        <p:nvCxnSpPr>
          <p:cNvPr id="37" name="36 - Ευθεία γραμμή σύνδεσης"/>
          <p:cNvCxnSpPr/>
          <p:nvPr/>
        </p:nvCxnSpPr>
        <p:spPr>
          <a:xfrm flipH="1">
            <a:off x="2771800" y="6021288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915816" y="5888305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(ν. </a:t>
            </a:r>
            <a:r>
              <a:rPr lang="en-US" sz="1200" dirty="0" smtClean="0">
                <a:solidFill>
                  <a:schemeClr val="bg1"/>
                </a:solidFill>
                <a:latin typeface="Century Gothic" pitchFamily="34" charset="0"/>
              </a:rPr>
              <a:t>4331/2015, 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αρ. </a:t>
            </a:r>
            <a:r>
              <a:rPr lang="en-US" sz="1200" dirty="0" smtClean="0">
                <a:solidFill>
                  <a:schemeClr val="bg1"/>
                </a:solidFill>
                <a:latin typeface="Century Gothic" pitchFamily="34" charset="0"/>
              </a:rPr>
              <a:t>77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179512" y="69269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2017 : ΕΝΙΣΧΥΣΗ ΚΑΙ ΕΔΡΑΙΩΣΗ ΤΩΝ ΜΕΤΡΩΝ ΚΑΤΑ ΤΗΣ ΦΤΩΧΕΙΑΣ</a:t>
            </a:r>
            <a:endParaRPr lang="el-GR" b="1" spc="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395536" y="5940569"/>
            <a:ext cx="2160240" cy="584775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l-GR" sz="16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6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2771800" y="1196752"/>
            <a:ext cx="0" cy="2664296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flipH="1">
            <a:off x="2771800" y="1988840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flipH="1">
            <a:off x="2771800" y="1196752"/>
            <a:ext cx="14401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flipH="1">
            <a:off x="2771800" y="3212976"/>
            <a:ext cx="1356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3024336" y="1052736"/>
            <a:ext cx="63001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Οικονομική ενίσχυση</a:t>
            </a:r>
          </a:p>
          <a:p>
            <a:pPr marL="342900" indent="-342900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 50% μέσω προπληρωμένης κάρτας</a:t>
            </a:r>
          </a:p>
          <a:p>
            <a:pPr marL="342900" indent="-342900">
              <a:lnSpc>
                <a:spcPct val="150000"/>
              </a:lnSpc>
            </a:pP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 σημερινοί </a:t>
            </a:r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δικαιούχοι 626.710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760.000.000 € για το 2018</a:t>
            </a:r>
            <a:endParaRPr lang="el-GR" sz="12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Διασύνδεση με προγράμματα και υπηρεσίες  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 κοινωνικά τιμολόγια παροχής ηλεκτρικού ρεύματος (Κ.Ο.Τ.)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κοινωνικά τιμολόγια παροχής νερού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δωρεάν πρόσβαση σε βρεφονηπιακούς σταθμούς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ιατροφαρμακευτική  κάλυψη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τρόφιμα, ΤΕΒΑ</a:t>
            </a:r>
            <a:endParaRPr lang="el-GR" sz="12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3.    Πρόσβαση στην Αγορά Εργασίας</a:t>
            </a:r>
          </a:p>
          <a:p>
            <a:pPr marL="342900" indent="-342900"/>
            <a:r>
              <a:rPr lang="el-GR" sz="1200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Το 10% των ανέργων θα μπει στην Αγορά Εργασίας </a:t>
            </a:r>
          </a:p>
          <a:p>
            <a:pPr marL="342900" indent="-342900"/>
            <a:r>
              <a:rPr lang="el-GR" sz="1200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μέσω προγραμμάτων του ΟΑΕΔ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Καινοτομίες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ηλεκτρονική πλατφόρμα με </a:t>
            </a:r>
            <a:r>
              <a:rPr lang="el-GR" sz="12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προσυμπληρωμένες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πληροφορίες 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υποβολή αίτησης με βάση τα εισοδήματα των τελευταίων 6 μηνών</a:t>
            </a:r>
            <a:endParaRPr lang="en-US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/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-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ανοικτό σύστημα</a:t>
            </a:r>
          </a:p>
          <a:p>
            <a:pPr marL="342900" indent="-342900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</a:t>
            </a:r>
          </a:p>
          <a:p>
            <a:pPr marL="342900" indent="-342900">
              <a:lnSpc>
                <a:spcPct val="150000"/>
              </a:lnSpc>
            </a:pPr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marL="342900" indent="-342900"/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6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</a:t>
            </a:r>
            <a:endParaRPr lang="el-GR" sz="16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3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116632"/>
            <a:ext cx="342290" cy="343778"/>
          </a:xfrm>
          <a:prstGeom prst="rect">
            <a:avLst/>
          </a:prstGeom>
          <a:noFill/>
        </p:spPr>
      </p:pic>
      <p:sp>
        <p:nvSpPr>
          <p:cNvPr id="37" name="36 - TextBox"/>
          <p:cNvSpPr txBox="1"/>
          <p:nvPr/>
        </p:nvSpPr>
        <p:spPr>
          <a:xfrm>
            <a:off x="2771800" y="4634552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130.000 Ζεστά γεύματα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διανέμονται δωρεάν κάθε μέρα, σε μαθητές </a:t>
            </a:r>
          </a:p>
          <a:p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Δημοτικών Σχολείων, σε 56 Δήμους, σε περιοχές που χτυπήθηκαν </a:t>
            </a:r>
          </a:p>
          <a:p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από την κρίση</a:t>
            </a:r>
            <a:endParaRPr lang="el-GR" sz="14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6" name="25 - Εικόνα" descr="Αφισα ΚΕ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3" y="1340768"/>
            <a:ext cx="1872207" cy="1382553"/>
          </a:xfrm>
          <a:prstGeom prst="rect">
            <a:avLst/>
          </a:prstGeom>
        </p:spPr>
      </p:pic>
      <p:sp>
        <p:nvSpPr>
          <p:cNvPr id="30" name="29 - TextBox"/>
          <p:cNvSpPr txBox="1"/>
          <p:nvPr/>
        </p:nvSpPr>
        <p:spPr>
          <a:xfrm>
            <a:off x="395536" y="1196752"/>
            <a:ext cx="2160240" cy="2677656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/>
            <a:endParaRPr lang="el-GR" sz="16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6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Κοινωνικό Εισόδημα Αλληλεγγύης</a:t>
            </a:r>
          </a:p>
          <a:p>
            <a:pPr algn="ctr"/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(ΚΕΑ)</a:t>
            </a:r>
          </a:p>
          <a:p>
            <a:pPr algn="ctr"/>
            <a:r>
              <a:rPr lang="el-GR" sz="10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Φεβρ</a:t>
            </a:r>
            <a:r>
              <a:rPr lang="el-GR" sz="10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. 2017 καθολική εφαρμογή</a:t>
            </a:r>
          </a:p>
          <a:p>
            <a:pPr algn="ctr"/>
            <a:endParaRPr lang="el-GR" sz="10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H="1">
            <a:off x="2771800" y="3861048"/>
            <a:ext cx="1356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44 - Εικόνα" descr="sxol gev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293096"/>
            <a:ext cx="1872208" cy="1080120"/>
          </a:xfrm>
          <a:prstGeom prst="rect">
            <a:avLst/>
          </a:prstGeom>
        </p:spPr>
      </p:pic>
      <p:sp>
        <p:nvSpPr>
          <p:cNvPr id="46" name="45 - TextBox"/>
          <p:cNvSpPr txBox="1"/>
          <p:nvPr/>
        </p:nvSpPr>
        <p:spPr>
          <a:xfrm>
            <a:off x="539552" y="542547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Σχολικά Γεύματα</a:t>
            </a:r>
            <a:endParaRPr lang="el-GR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95536" y="4149080"/>
            <a:ext cx="2160240" cy="1656184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 flipH="1">
            <a:off x="2771800" y="5013176"/>
            <a:ext cx="1356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395536" y="607355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Century Gothic" pitchFamily="34" charset="0"/>
              </a:rPr>
              <a:t>Κοινωνικό Μέρισμα</a:t>
            </a:r>
            <a:endParaRPr lang="el-GR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771800" y="600154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Σύνολο Δικαιούχων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 1.423.000  /  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Συνολικό ποσό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 750.000.000 € </a:t>
            </a:r>
            <a:endParaRPr lang="el-GR" sz="14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2" name="51 - Ευθεία γραμμή σύνδεσης"/>
          <p:cNvCxnSpPr/>
          <p:nvPr/>
        </p:nvCxnSpPr>
        <p:spPr>
          <a:xfrm flipH="1">
            <a:off x="2771800" y="6165304"/>
            <a:ext cx="1356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5499"/>
            <a:ext cx="9144000" cy="6899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-72008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31640" y="44624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44624"/>
            <a:ext cx="342290" cy="343778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179512" y="692696"/>
            <a:ext cx="8784976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179512" y="69269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ΟΙ  ΔΥΟ  ΠΥΛΩΝΕΣ  </a:t>
            </a:r>
            <a:endParaRPr lang="en-US" b="1" spc="1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 ΤΟΥ  ΣΥΓΧΡΟΝΟΥ  ΚΡΑΤΟΥΣ   ΚΟΙΝΩΝΙΚΗΣ  ΠΡΟΣΤΑΣΙΑΣ</a:t>
            </a:r>
            <a:endParaRPr lang="el-GR" b="1" spc="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" name="8 - Εικόνα" descr="BIRD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20688"/>
            <a:ext cx="786795" cy="786398"/>
          </a:xfrm>
          <a:prstGeom prst="rect">
            <a:avLst/>
          </a:prstGeom>
        </p:spPr>
      </p:pic>
      <p:pic>
        <p:nvPicPr>
          <p:cNvPr id="10" name="9 - Εικόνα" descr="ΚΚ-GRECC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2915816" y="1556792"/>
            <a:ext cx="3410553" cy="3672408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</p:pic>
      <p:sp>
        <p:nvSpPr>
          <p:cNvPr id="15" name="14 - TextBox"/>
          <p:cNvSpPr txBox="1"/>
          <p:nvPr/>
        </p:nvSpPr>
        <p:spPr>
          <a:xfrm rot="16200000">
            <a:off x="-1469267" y="3997660"/>
            <a:ext cx="4104458" cy="230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" b="1" dirty="0" smtClean="0">
                <a:solidFill>
                  <a:schemeClr val="bg1"/>
                </a:solidFill>
                <a:latin typeface="Century Gothic" pitchFamily="34" charset="0"/>
              </a:rPr>
              <a:t>ΕΝΙΑΙΟ  ΟΛΟΚΛΗΡΩΜΕΝΟ  ΓΕΩΠΛΗΡΟΦΟΡΙΑΚΟ   ΣΥΣΤΗΜΑ</a:t>
            </a:r>
            <a:endParaRPr lang="el-GR" sz="9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1440160" y="2492897"/>
            <a:ext cx="1296144" cy="79208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6588224" y="2420888"/>
            <a:ext cx="1224136" cy="720079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Ορθογώνιο"/>
          <p:cNvSpPr/>
          <p:nvPr/>
        </p:nvSpPr>
        <p:spPr>
          <a:xfrm>
            <a:off x="6588224" y="5013175"/>
            <a:ext cx="1224136" cy="432049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Ορθογώνιο"/>
          <p:cNvSpPr/>
          <p:nvPr/>
        </p:nvSpPr>
        <p:spPr>
          <a:xfrm>
            <a:off x="6588224" y="3284984"/>
            <a:ext cx="1224136" cy="79208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Ορθογώνιο"/>
          <p:cNvSpPr/>
          <p:nvPr/>
        </p:nvSpPr>
        <p:spPr>
          <a:xfrm>
            <a:off x="6588224" y="4221088"/>
            <a:ext cx="1224136" cy="64807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TextBox"/>
          <p:cNvSpPr txBox="1"/>
          <p:nvPr/>
        </p:nvSpPr>
        <p:spPr>
          <a:xfrm>
            <a:off x="3059832" y="544522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240  ΚΕΝΤΡΑ ΚΟΙΝΟΤΗΤΑΣ</a:t>
            </a:r>
            <a:endParaRPr lang="el-GR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755576" y="1340768"/>
            <a:ext cx="576064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58 - TextBox"/>
          <p:cNvSpPr txBox="1"/>
          <p:nvPr/>
        </p:nvSpPr>
        <p:spPr>
          <a:xfrm>
            <a:off x="1440160" y="3733582"/>
            <a:ext cx="1296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spc="100" dirty="0" smtClean="0">
                <a:solidFill>
                  <a:schemeClr val="bg1"/>
                </a:solidFill>
                <a:latin typeface="Century Gothic" pitchFamily="34" charset="0"/>
              </a:rPr>
              <a:t>13 </a:t>
            </a:r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Περιφερειακά </a:t>
            </a:r>
          </a:p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Παρατηρητήρια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1440160" y="2492897"/>
            <a:ext cx="1296144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bg1"/>
                </a:solidFill>
                <a:latin typeface="Century Gothic" pitchFamily="34" charset="0"/>
              </a:rPr>
              <a:t>ΥΠΕΚΑΑ</a:t>
            </a:r>
          </a:p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Δ/</a:t>
            </a:r>
            <a:r>
              <a:rPr lang="el-GR" sz="1050" b="1" dirty="0" err="1" smtClean="0">
                <a:solidFill>
                  <a:schemeClr val="bg1"/>
                </a:solidFill>
                <a:latin typeface="Century Gothic" pitchFamily="34" charset="0"/>
              </a:rPr>
              <a:t>νση</a:t>
            </a:r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  Κοινων. Ένταξης &amp;  Κοινων. Συνοχής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611560" y="1556792"/>
            <a:ext cx="2088232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611560" y="155679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ΕΘΝΙΚΟΣ ΜΗΧΑΝΙΣΜΟΣ</a:t>
            </a:r>
            <a:endParaRPr lang="el-GR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043608" y="2060848"/>
            <a:ext cx="0" cy="424847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 rot="16200000">
            <a:off x="-895090" y="3974575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bg1"/>
                </a:solidFill>
                <a:latin typeface="Century Gothic" pitchFamily="34" charset="0"/>
              </a:rPr>
              <a:t>Μ Η Τ Ρ Ω Α</a:t>
            </a:r>
            <a:endParaRPr lang="el-GR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755576" y="3429000"/>
            <a:ext cx="28803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755576" y="4869160"/>
            <a:ext cx="28803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 rot="16200000">
            <a:off x="-67000" y="5342729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ωφελούμενων</a:t>
            </a:r>
            <a:endParaRPr lang="el-GR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 rot="16200000">
            <a:off x="-78032" y="260642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προγραμμάτων</a:t>
            </a:r>
            <a:endParaRPr lang="el-GR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-138892" y="3902684"/>
            <a:ext cx="20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Φο</a:t>
            </a:r>
            <a:r>
              <a:rPr lang="el-GR" sz="1200" dirty="0" smtClean="0">
                <a:solidFill>
                  <a:schemeClr val="bg1"/>
                </a:solidFill>
                <a:latin typeface="Century Gothic" pitchFamily="34" charset="0"/>
              </a:rPr>
              <a:t>ρέων</a:t>
            </a:r>
            <a:endParaRPr lang="el-GR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1440160" y="3546805"/>
            <a:ext cx="1296144" cy="79208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7956376" y="1340768"/>
            <a:ext cx="50405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61 - Ορθογώνιο"/>
          <p:cNvSpPr/>
          <p:nvPr/>
        </p:nvSpPr>
        <p:spPr>
          <a:xfrm>
            <a:off x="6588224" y="1556792"/>
            <a:ext cx="2088232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TextBox"/>
          <p:cNvSpPr txBox="1"/>
          <p:nvPr/>
        </p:nvSpPr>
        <p:spPr>
          <a:xfrm>
            <a:off x="6804248" y="162880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bg1"/>
                </a:solidFill>
                <a:latin typeface="Century Gothic" pitchFamily="34" charset="0"/>
              </a:rPr>
              <a:t>ΟΠΕΚΑ</a:t>
            </a:r>
            <a:endParaRPr lang="el-GR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0" name="39 - TextBox"/>
          <p:cNvSpPr txBox="1"/>
          <p:nvPr/>
        </p:nvSpPr>
        <p:spPr>
          <a:xfrm rot="16200000">
            <a:off x="6123439" y="3893785"/>
            <a:ext cx="410445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900" b="1" dirty="0" smtClean="0">
                <a:solidFill>
                  <a:schemeClr val="bg1"/>
                </a:solidFill>
                <a:latin typeface="Century Gothic" pitchFamily="34" charset="0"/>
              </a:rPr>
              <a:t>ΕΝΙΑΙΑ  ΑΡΧΗ  ΗΛΕΚΤΡΟΝΙΚΗΣ  ΑΠΟΔΟΣΗΣ  &amp;  ΑΞΙΟΛΟΓΗΣΗΣ  </a:t>
            </a:r>
            <a:endParaRPr lang="el-GR" sz="9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l-GR" sz="900" b="1" dirty="0" smtClean="0">
                <a:solidFill>
                  <a:schemeClr val="bg1"/>
                </a:solidFill>
                <a:latin typeface="Century Gothic" pitchFamily="34" charset="0"/>
              </a:rPr>
              <a:t> ΠΡΟΝΟΙΑΚΩΝ   ΕΠΙΔΟΜΆΤΩΝ </a:t>
            </a:r>
            <a:endParaRPr lang="el-GR" sz="9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6588224" y="2564904"/>
            <a:ext cx="1224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Οικογενειακά επιδόματα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6588224" y="4221088"/>
            <a:ext cx="12241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Κοινωνικό Εισόδημα Αλληλεγγύης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6588224" y="3423423"/>
            <a:ext cx="12241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Αναπηρικά  </a:t>
            </a:r>
            <a:endParaRPr lang="en-US" sz="105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&amp;</a:t>
            </a:r>
            <a:r>
              <a:rPr lang="en-US" sz="105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1050" b="1" dirty="0" smtClean="0">
                <a:solidFill>
                  <a:schemeClr val="bg1"/>
                </a:solidFill>
                <a:latin typeface="Century Gothic" pitchFamily="34" charset="0"/>
              </a:rPr>
              <a:t>Προνοιακά επιδόματα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6505881" y="5085184"/>
            <a:ext cx="1385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b="1" smtClean="0">
                <a:solidFill>
                  <a:schemeClr val="bg1"/>
                </a:solidFill>
                <a:latin typeface="Century Gothic" pitchFamily="34" charset="0"/>
              </a:rPr>
              <a:t>Παρακολούθηση</a:t>
            </a:r>
            <a:endParaRPr lang="el-GR" sz="10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5" name="84 - TextBox"/>
          <p:cNvSpPr txBox="1"/>
          <p:nvPr/>
        </p:nvSpPr>
        <p:spPr>
          <a:xfrm>
            <a:off x="2925645" y="6021288"/>
            <a:ext cx="3230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smtClean="0">
                <a:solidFill>
                  <a:schemeClr val="bg1"/>
                </a:solidFill>
                <a:latin typeface="Century Gothic" pitchFamily="34" charset="0"/>
              </a:rPr>
              <a:t>9 ΠΕΡΙΦΕΡΕΙΑΚΕΣ </a:t>
            </a:r>
            <a:r>
              <a:rPr lang="el-GR" sz="1600" b="1" dirty="0" smtClean="0">
                <a:solidFill>
                  <a:schemeClr val="bg1"/>
                </a:solidFill>
                <a:latin typeface="Century Gothic" pitchFamily="34" charset="0"/>
              </a:rPr>
              <a:t>ΔΙΕΥΘΥΝΣΕΙΣ</a:t>
            </a:r>
            <a:endParaRPr lang="el-GR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2987824" y="5373216"/>
            <a:ext cx="314054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Ορθογώνιο"/>
          <p:cNvSpPr/>
          <p:nvPr/>
        </p:nvSpPr>
        <p:spPr>
          <a:xfrm>
            <a:off x="2987824" y="6021288"/>
            <a:ext cx="314054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flipH="1">
            <a:off x="1331640" y="5589240"/>
            <a:ext cx="1656184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4572000" y="5805264"/>
            <a:ext cx="0" cy="21602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flipH="1">
            <a:off x="6119664" y="5589240"/>
            <a:ext cx="18367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6119664" y="6237312"/>
            <a:ext cx="18367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H="1">
            <a:off x="1331640" y="4221088"/>
            <a:ext cx="14401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flipH="1">
            <a:off x="1331640" y="2996952"/>
            <a:ext cx="14401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72008" y="20089"/>
            <a:ext cx="9144000" cy="6899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31640" y="11663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ΥΠΟΥΡΓΕΙΟ ΕΡΓΑΣΙΑΣ, ΚΟΙΝΩΝΙΚΗΣ ΑΣΦΑΛΙΣΗΣ ΚΑΙ ΚΟΙΝΩΝΙΚΗΣ ΑΛΛΗΛΕΓΓΥΗΣ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user.pc92\Desktop\230px-Coat_of_Arms_of_Greece_(Monochromatic).svg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17342" y="116632"/>
            <a:ext cx="342290" cy="343778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251520" y="692696"/>
            <a:ext cx="8712968" cy="6048672"/>
          </a:xfrm>
          <a:prstGeom prst="roundRect">
            <a:avLst>
              <a:gd name="adj" fmla="val 4483"/>
            </a:avLst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51520" y="76470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100" dirty="0" smtClean="0">
                <a:solidFill>
                  <a:schemeClr val="bg1"/>
                </a:solidFill>
                <a:latin typeface="Century Gothic" pitchFamily="34" charset="0"/>
              </a:rPr>
              <a:t>2018 - 2019 : ΠΟΛΙΤΙΚΕΣ ΚΟΙΝΩΝΙΚΗΣ ΠΡΟΣΤΑΣΙΑΣ </a:t>
            </a:r>
            <a:endParaRPr lang="el-GR" b="1" spc="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" name="Picture 2" descr="C:\Users\user.pc92\Desktop\HAND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30000"/>
          </a:blip>
          <a:srcRect/>
          <a:stretch>
            <a:fillRect/>
          </a:stretch>
        </p:blipFill>
        <p:spPr bwMode="auto">
          <a:xfrm>
            <a:off x="2663280" y="5547773"/>
            <a:ext cx="1678493" cy="1049579"/>
          </a:xfrm>
          <a:prstGeom prst="rect">
            <a:avLst/>
          </a:prstGeom>
          <a:noFill/>
        </p:spPr>
      </p:pic>
      <p:cxnSp>
        <p:nvCxnSpPr>
          <p:cNvPr id="13" name="12 - Ευθεία γραμμή σύνδεσης"/>
          <p:cNvCxnSpPr/>
          <p:nvPr/>
        </p:nvCxnSpPr>
        <p:spPr>
          <a:xfrm>
            <a:off x="6804248" y="1340768"/>
            <a:ext cx="0" cy="518457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539552" y="139855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ΠΑΙΔΙ</a:t>
            </a:r>
            <a:endParaRPr lang="el-GR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43808" y="14127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ΑΝΑΠΗΡΙΑ</a:t>
            </a:r>
            <a:endParaRPr lang="el-GR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4932040" y="139855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ΡΟΜΑ</a:t>
            </a:r>
            <a:endParaRPr lang="el-GR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7164288" y="1326544"/>
            <a:ext cx="1440160" cy="584775"/>
          </a:xfrm>
          <a:prstGeom prst="rect">
            <a:avLst/>
          </a:prstGeom>
          <a:noFill/>
          <a:ln w="19050">
            <a:solidFill>
              <a:schemeClr val="bg1">
                <a:lumMod val="9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endParaRPr lang="el-GR" sz="16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7164288" y="14127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ΑΣΤΕΓΟΙ</a:t>
            </a:r>
            <a:endParaRPr lang="el-GR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5004048" y="1340770"/>
            <a:ext cx="1440160" cy="584775"/>
          </a:xfrm>
          <a:prstGeom prst="rect">
            <a:avLst/>
          </a:prstGeom>
          <a:noFill/>
          <a:ln w="19050">
            <a:solidFill>
              <a:schemeClr val="bg1">
                <a:lumMod val="9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endParaRPr lang="el-GR" sz="16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843808" y="1346285"/>
            <a:ext cx="1440160" cy="584775"/>
          </a:xfrm>
          <a:prstGeom prst="rect">
            <a:avLst/>
          </a:prstGeom>
          <a:noFill/>
          <a:ln w="19050">
            <a:solidFill>
              <a:schemeClr val="bg1">
                <a:lumMod val="9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endParaRPr lang="el-GR" sz="16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611560" y="1340770"/>
            <a:ext cx="1440160" cy="584775"/>
          </a:xfrm>
          <a:prstGeom prst="rect">
            <a:avLst/>
          </a:prstGeom>
          <a:noFill/>
          <a:ln w="19050">
            <a:solidFill>
              <a:schemeClr val="bg1">
                <a:lumMod val="9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endParaRPr lang="el-GR" sz="16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483768" y="1340768"/>
            <a:ext cx="0" cy="525658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79512" y="1988840"/>
            <a:ext cx="237626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Σχολικά Γεύματα</a:t>
            </a:r>
          </a:p>
          <a:p>
            <a:pPr algn="ctr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2018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: 130.000 γεύματα</a:t>
            </a:r>
          </a:p>
          <a:p>
            <a:pPr algn="ctr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2019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: 500.000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γεύματα</a:t>
            </a:r>
            <a:endParaRPr lang="el-GR" sz="14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Βρεφονηπιακοί </a:t>
            </a:r>
          </a:p>
          <a:p>
            <a:pPr algn="ctr"/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Σταθμοί</a:t>
            </a:r>
          </a:p>
          <a:p>
            <a:pPr algn="ctr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2017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 109.000 παιδιά  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 2.800 Δομές</a:t>
            </a:r>
          </a:p>
          <a:p>
            <a:pPr algn="ctr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2018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 119.000 παιδιά  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 3.200 Δομές</a:t>
            </a:r>
          </a:p>
          <a:p>
            <a:pPr algn="ctr"/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2019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 165.000 παιδιά  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       5.000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Δομές</a:t>
            </a:r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-</a:t>
            </a:r>
            <a:r>
              <a:rPr lang="el-GR" sz="1400" b="1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Οικογενεικά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επιδόματα</a:t>
            </a:r>
          </a:p>
          <a:p>
            <a:pPr algn="ctr"/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40% αύξηση του </a:t>
            </a:r>
            <a:r>
              <a:rPr lang="el-GR" sz="14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προϋπ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. 260.000.000 ευρώ αύξηση των επιδομάτων μεταξύ 75%-100%</a:t>
            </a:r>
          </a:p>
          <a:p>
            <a:pPr algn="ctr"/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γι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 700.000 οικογένειες</a:t>
            </a:r>
          </a:p>
          <a:p>
            <a:pPr algn="ctr">
              <a:buFontTx/>
              <a:buChar char="-"/>
            </a:pP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Κέντρα Στήριξης Οικογένειας  </a:t>
            </a:r>
            <a:endParaRPr lang="el-GR" sz="1400" b="1" dirty="0"/>
          </a:p>
          <a:p>
            <a:pPr algn="ctr"/>
            <a:r>
              <a:rPr lang="el-GR" sz="1200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100 Δομές 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πανελλαδικά</a:t>
            </a:r>
            <a:endParaRPr lang="el-GR" sz="14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Νόμος για την Αναδοχή &amp; την Υιοθεσία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83768" y="2026002"/>
            <a:ext cx="21602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Ηλεκτρονικός Φάκελος Αναπηρίας</a:t>
            </a:r>
          </a:p>
          <a:p>
            <a:pPr algn="ctr"/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ΟΠΕΚΑ / ΕΦΚΑ</a:t>
            </a: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Πιλοτικό Πρόγραμμα Αττικής</a:t>
            </a:r>
          </a:p>
          <a:p>
            <a:pPr algn="ctr"/>
            <a:r>
              <a:rPr lang="el-GR" sz="12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Φεβρ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. 2018</a:t>
            </a:r>
          </a:p>
          <a:p>
            <a:pPr algn="ctr">
              <a:buFontTx/>
              <a:buChar char="-"/>
            </a:pPr>
            <a:r>
              <a:rPr lang="el-GR" sz="1400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Αποϊδρυματοποίηση</a:t>
            </a: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Πρόγραμμα Λεχαινών</a:t>
            </a:r>
          </a:p>
          <a:p>
            <a:pPr algn="ctr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Ενσωμάτωση στο ελληνικό Δίκαιο της Διεθνούς Σύμβασης των Ην. Εθνών για τα Δικαιώματα των Ατόμων με Αναπηρίες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(ν.4483/2017, αρ.59-74</a:t>
            </a:r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)</a:t>
            </a: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4644008" y="2000448"/>
            <a:ext cx="21602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Χαρτογράφηση </a:t>
            </a:r>
          </a:p>
          <a:p>
            <a:pPr algn="ctr"/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370 Οικισμών</a:t>
            </a: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Μετεγκατάσταση 70 Καταυλισμών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(ν.4483/2017, αρ. 159)</a:t>
            </a:r>
          </a:p>
          <a:p>
            <a:pPr algn="ctr"/>
            <a:endParaRPr lang="el-GR" sz="14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Δημιουργία 40 </a:t>
            </a:r>
            <a:r>
              <a:rPr lang="el-GR" sz="1400" b="1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Πολύκεντρων</a:t>
            </a:r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-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Νόμος για το υπαίθριο Εμπόριο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(ν. 4483/2017)</a:t>
            </a:r>
          </a:p>
          <a:p>
            <a:pPr algn="ctr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Οριζόντιες Δράσεις</a:t>
            </a:r>
            <a:r>
              <a:rPr lang="el-GR" sz="16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Επιδότηση ενοικίου</a:t>
            </a:r>
          </a:p>
          <a:p>
            <a:pPr algn="ctr">
              <a:buFont typeface="Arial" pitchFamily="34" charset="0"/>
              <a:buChar char="•"/>
            </a:pP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Εκπαίδευση , Κατάρτιση</a:t>
            </a:r>
          </a:p>
          <a:p>
            <a:pPr algn="ctr">
              <a:buFont typeface="Arial" pitchFamily="34" charset="0"/>
              <a:buChar char="•"/>
            </a:pP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Ένταξη στην Αγορά Εργασίας</a:t>
            </a:r>
          </a:p>
          <a:p>
            <a:pPr algn="ctr">
              <a:buFont typeface="Arial" pitchFamily="34" charset="0"/>
              <a:buChar char="•"/>
            </a:pP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Υποστήριξη της Πρόσβασης στην Υγεία</a:t>
            </a:r>
          </a:p>
          <a:p>
            <a:pPr algn="ctr"/>
            <a:endParaRPr lang="el-GR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4644008" y="1340768"/>
            <a:ext cx="0" cy="525658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6804248" y="1988840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-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Ενιαία Πλατφόρμα Καταγραφής Αστέγων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Πιλοτική εφαρμογή σε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6 Δήμους</a:t>
            </a:r>
          </a:p>
          <a:p>
            <a:pPr algn="ctr"/>
            <a:endParaRPr lang="el-GR" sz="1400" b="1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Πρόγραμμα «Στέγαση και Εργασία»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2018-2019</a:t>
            </a:r>
          </a:p>
          <a:p>
            <a:pPr algn="ctr"/>
            <a:r>
              <a:rPr lang="el-GR" sz="12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Προϋπ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. 5.000.000 €</a:t>
            </a:r>
          </a:p>
          <a:p>
            <a:pPr algn="ctr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</a:t>
            </a: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Επιδότηση Ενοικίου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2019</a:t>
            </a:r>
          </a:p>
          <a:p>
            <a:pPr algn="ctr"/>
            <a:r>
              <a:rPr lang="el-GR" sz="1200" dirty="0" err="1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Προϋπ</a:t>
            </a:r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. 600.000.000 €</a:t>
            </a:r>
          </a:p>
          <a:p>
            <a:pPr algn="ctr"/>
            <a:r>
              <a:rPr lang="el-GR" sz="1200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Ωφελούμενοι: 600.000 </a:t>
            </a:r>
          </a:p>
          <a:p>
            <a:pPr algn="ctr"/>
            <a:endParaRPr lang="el-GR" sz="12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l-G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 Λεωφορείο Αστέγων</a:t>
            </a:r>
          </a:p>
          <a:p>
            <a:pPr algn="ctr"/>
            <a:endParaRPr lang="el-GR" sz="1600" dirty="0" smtClean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  <a:p>
            <a:pPr algn="ctr"/>
            <a:endParaRPr lang="el-GR" dirty="0"/>
          </a:p>
        </p:txBody>
      </p:sp>
      <p:pic>
        <p:nvPicPr>
          <p:cNvPr id="39" name="38 - Εικόνα" descr="bus final 2.jpg"/>
          <p:cNvPicPr>
            <a:picLocks noChangeAspect="1"/>
          </p:cNvPicPr>
          <p:nvPr/>
        </p:nvPicPr>
        <p:blipFill>
          <a:blip r:embed="rId4" cstate="print">
            <a:lum bright="3000"/>
          </a:blip>
          <a:stretch>
            <a:fillRect/>
          </a:stretch>
        </p:blipFill>
        <p:spPr>
          <a:xfrm>
            <a:off x="6948264" y="5733256"/>
            <a:ext cx="1872208" cy="508066"/>
          </a:xfrm>
          <a:prstGeom prst="rect">
            <a:avLst/>
          </a:prstGeom>
        </p:spPr>
      </p:pic>
      <p:pic>
        <p:nvPicPr>
          <p:cNvPr id="40" name="39 - Εικόνα" descr="BIRD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72400" y="620688"/>
            <a:ext cx="720080" cy="719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801</Words>
  <Application>Microsoft Macintosh PowerPoint</Application>
  <PresentationFormat>Προβολή στην οθόνη (4:3)</PresentationFormat>
  <Paragraphs>197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Arial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</dc:creator>
  <cp:lastModifiedBy>THEANO FOTIOU</cp:lastModifiedBy>
  <cp:revision>44</cp:revision>
  <dcterms:created xsi:type="dcterms:W3CDTF">2018-02-01T10:40:33Z</dcterms:created>
  <dcterms:modified xsi:type="dcterms:W3CDTF">2018-02-09T10:01:09Z</dcterms:modified>
</cp:coreProperties>
</file>